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3" r:id="rId14"/>
    <p:sldId id="274" r:id="rId15"/>
    <p:sldId id="275" r:id="rId16"/>
    <p:sldId id="277" r:id="rId17"/>
    <p:sldId id="278" r:id="rId18"/>
    <p:sldId id="279" r:id="rId19"/>
    <p:sldId id="281" r:id="rId20"/>
    <p:sldId id="282" r:id="rId21"/>
    <p:sldId id="284" r:id="rId22"/>
    <p:sldId id="285" r:id="rId23"/>
    <p:sldId id="286" r:id="rId24"/>
    <p:sldId id="288" r:id="rId25"/>
    <p:sldId id="289" r:id="rId26"/>
    <p:sldId id="291" r:id="rId27"/>
    <p:sldId id="293" r:id="rId28"/>
    <p:sldId id="294" r:id="rId29"/>
    <p:sldId id="295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305" r:id="rId38"/>
    <p:sldId id="306" r:id="rId39"/>
    <p:sldId id="307" r:id="rId40"/>
    <p:sldId id="309" r:id="rId41"/>
    <p:sldId id="310" r:id="rId42"/>
    <p:sldId id="312" r:id="rId43"/>
    <p:sldId id="313" r:id="rId44"/>
    <p:sldId id="314" r:id="rId45"/>
    <p:sldId id="316" r:id="rId46"/>
    <p:sldId id="317" r:id="rId47"/>
    <p:sldId id="318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521" autoAdjust="0"/>
  </p:normalViewPr>
  <p:slideViewPr>
    <p:cSldViewPr snapToGrid="0">
      <p:cViewPr varScale="1">
        <p:scale>
          <a:sx n="81" d="100"/>
          <a:sy n="81" d="100"/>
        </p:scale>
        <p:origin x="11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AA7E8-1453-4FC7-81AB-37540AE4EFF7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F796-FE1F-4865-B2A3-F524C7B587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1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UE4</a:t>
            </a:r>
            <a:r>
              <a:rPr lang="zh-CN" altLang="en-US" dirty="0" smtClean="0"/>
              <a:t>开发高品质的手机游戏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88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特性集介绍</a:t>
            </a:r>
            <a:endParaRPr lang="en-US" altLang="zh-CN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ES2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Mobile</a:t>
            </a:r>
            <a:r>
              <a:rPr lang="zh-CN" altLang="en-US" dirty="0" smtClean="0"/>
              <a:t>渲染器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对应</a:t>
            </a:r>
            <a:r>
              <a:rPr lang="en-US" altLang="zh-CN" dirty="0" smtClean="0"/>
              <a:t>OpenGL ES2.0-3.x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平台）       </a:t>
            </a:r>
            <a:r>
              <a:rPr lang="en-US" altLang="zh-CN" dirty="0" smtClean="0"/>
              <a:t>OpenGL ES2.0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iOS</a:t>
            </a:r>
            <a:r>
              <a:rPr lang="zh-CN" altLang="en-US" dirty="0" smtClean="0"/>
              <a:t>平台， 支持</a:t>
            </a:r>
            <a:r>
              <a:rPr lang="en-US" altLang="zh-CN" dirty="0" smtClean="0"/>
              <a:t>ES3.0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IOS</a:t>
            </a:r>
            <a:r>
              <a:rPr lang="zh-CN" altLang="en-US" dirty="0" smtClean="0"/>
              <a:t>平台已经能够支持</a:t>
            </a:r>
            <a:r>
              <a:rPr lang="en-US" altLang="zh-CN" dirty="0" smtClean="0"/>
              <a:t>metal, </a:t>
            </a:r>
            <a:r>
              <a:rPr lang="zh-CN" altLang="en-US" dirty="0" smtClean="0"/>
              <a:t>所以直接使用</a:t>
            </a:r>
            <a:r>
              <a:rPr lang="en-US" altLang="zh-CN" dirty="0" smtClean="0"/>
              <a:t>metal</a:t>
            </a:r>
            <a:r>
              <a:rPr lang="zh-CN" altLang="en-US" dirty="0" smtClean="0"/>
              <a:t>渲染器）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支持最大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个纹理单元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平台：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ES3.0</a:t>
            </a:r>
            <a:r>
              <a:rPr lang="zh-CN" altLang="en-US" dirty="0" smtClean="0"/>
              <a:t>扩展的支持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Fallback</a:t>
            </a:r>
            <a:r>
              <a:rPr lang="zh-CN" altLang="en-US" dirty="0" smtClean="0"/>
              <a:t>到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err="1" smtClean="0"/>
              <a:t>RenderTarget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742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特性集介绍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ES3_1</a:t>
            </a:r>
            <a:r>
              <a:rPr lang="zh-CN" altLang="en-US" dirty="0" smtClean="0"/>
              <a:t>高端</a:t>
            </a:r>
            <a:r>
              <a:rPr lang="en-US" altLang="zh-CN" dirty="0" smtClean="0"/>
              <a:t>Mobile</a:t>
            </a:r>
            <a:r>
              <a:rPr lang="zh-CN" altLang="en-US" dirty="0" smtClean="0"/>
              <a:t>特性集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Mobile</a:t>
            </a:r>
            <a:r>
              <a:rPr lang="zh-CN" altLang="en-US" dirty="0" smtClean="0"/>
              <a:t>渲染器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OpenGL ES 3.1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平台） </a:t>
            </a:r>
            <a:r>
              <a:rPr lang="en-US" altLang="zh-CN" dirty="0" err="1" smtClean="0"/>
              <a:t>Vulkan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平台， </a:t>
            </a:r>
            <a:r>
              <a:rPr lang="en-US" altLang="zh-CN" dirty="0" smtClean="0"/>
              <a:t>Android7.0</a:t>
            </a:r>
            <a:r>
              <a:rPr lang="zh-CN" altLang="en-US" dirty="0" smtClean="0"/>
              <a:t>） </a:t>
            </a:r>
            <a:r>
              <a:rPr lang="en-US" altLang="zh-CN" dirty="0" smtClean="0"/>
              <a:t>Metal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iOS</a:t>
            </a:r>
            <a:r>
              <a:rPr lang="zh-CN" altLang="en-US" dirty="0" smtClean="0"/>
              <a:t>平台）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最大</a:t>
            </a:r>
            <a:r>
              <a:rPr lang="en-US" altLang="zh-CN" dirty="0" smtClean="0"/>
              <a:t>16</a:t>
            </a:r>
            <a:r>
              <a:rPr lang="zh-CN" altLang="en-US" dirty="0" smtClean="0"/>
              <a:t>层纹理单元支持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浮点</a:t>
            </a:r>
            <a:r>
              <a:rPr lang="en-US" altLang="zh-CN" dirty="0" smtClean="0"/>
              <a:t>Render Target</a:t>
            </a:r>
            <a:r>
              <a:rPr lang="zh-CN" altLang="en-US" dirty="0" smtClean="0"/>
              <a:t>支持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Vertex Textures Fetch</a:t>
            </a:r>
            <a:r>
              <a:rPr lang="zh-CN" altLang="en-US" dirty="0" smtClean="0"/>
              <a:t>支持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sRGB</a:t>
            </a:r>
            <a:r>
              <a:rPr lang="zh-CN" altLang="en-US" dirty="0" smtClean="0"/>
              <a:t>支持（可以支持硬件</a:t>
            </a:r>
            <a:r>
              <a:rPr lang="en-US" altLang="zh-CN" dirty="0" smtClean="0"/>
              <a:t>Gamma</a:t>
            </a:r>
            <a:r>
              <a:rPr lang="zh-CN" altLang="en-US" dirty="0" smtClean="0"/>
              <a:t>校正， 但此处一般使用更简化的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计算代替， 方便统一低配与高配机的效果）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529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特性集介绍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SM4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延时渲染器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Direct3D10 OpenGL3.0 Metal</a:t>
            </a:r>
            <a:r>
              <a:rPr lang="zh-CN" altLang="en-US" dirty="0" smtClean="0"/>
              <a:t>支持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最大</a:t>
            </a:r>
            <a:r>
              <a:rPr lang="en-US" altLang="zh-CN" dirty="0" smtClean="0"/>
              <a:t>16</a:t>
            </a:r>
            <a:r>
              <a:rPr lang="zh-CN" altLang="en-US" dirty="0" smtClean="0"/>
              <a:t>层纹理单元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支持延时渲染的最低特性集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000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特性集介绍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SM5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延时或者前向</a:t>
            </a:r>
            <a:r>
              <a:rPr lang="en-US" altLang="zh-CN" dirty="0" smtClean="0"/>
              <a:t>VR</a:t>
            </a:r>
            <a:r>
              <a:rPr lang="zh-CN" altLang="en-US" dirty="0" smtClean="0"/>
              <a:t>渲染器（</a:t>
            </a:r>
            <a:r>
              <a:rPr lang="en-US" altLang="zh-CN" dirty="0" smtClean="0"/>
              <a:t>Forward+)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Direct3D 11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OpenGL 4.0</a:t>
            </a:r>
            <a:r>
              <a:rPr lang="zh-CN" altLang="en-US" dirty="0" smtClean="0"/>
              <a:t>， </a:t>
            </a:r>
            <a:r>
              <a:rPr lang="en-US" altLang="zh-CN" dirty="0" err="1" smtClean="0"/>
              <a:t>Playstation</a:t>
            </a:r>
            <a:r>
              <a:rPr lang="en-US" altLang="zh-CN" dirty="0" smtClean="0"/>
              <a:t> 4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Xbox One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Metal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GL ES3.1 +AEP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16+</a:t>
            </a:r>
            <a:r>
              <a:rPr lang="zh-CN" altLang="en-US" dirty="0" smtClean="0"/>
              <a:t>纹理单元支持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支持</a:t>
            </a:r>
            <a:r>
              <a:rPr lang="en-US" altLang="zh-CN" dirty="0" smtClean="0"/>
              <a:t>Tessellation</a:t>
            </a:r>
            <a:r>
              <a:rPr lang="zh-CN" altLang="en-US" dirty="0" smtClean="0"/>
              <a:t>（曲面细分）的最低特性集， 可以利用</a:t>
            </a:r>
            <a:r>
              <a:rPr lang="en-US" altLang="zh-CN" dirty="0" smtClean="0"/>
              <a:t>Compute 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完成一些高级渲染特性支持。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56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特性集（</a:t>
            </a:r>
            <a:r>
              <a:rPr lang="en-US" altLang="zh-CN" b="1" dirty="0" smtClean="0"/>
              <a:t>Android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/>
              <a:t>打开黄框选中的特性可以让</a:t>
            </a:r>
            <a:r>
              <a:rPr lang="en-US" altLang="zh-CN" b="0" dirty="0" smtClean="0"/>
              <a:t>UE4</a:t>
            </a:r>
            <a:r>
              <a:rPr lang="zh-CN" altLang="en-US" b="0" dirty="0" smtClean="0"/>
              <a:t>生成</a:t>
            </a:r>
            <a:r>
              <a:rPr lang="en-US" altLang="zh-CN" b="0" dirty="0" smtClean="0"/>
              <a:t>ES3_1</a:t>
            </a:r>
            <a:r>
              <a:rPr lang="zh-CN" altLang="en-US" b="0" dirty="0" smtClean="0"/>
              <a:t>特性集使用的</a:t>
            </a:r>
            <a:r>
              <a:rPr lang="en-US" altLang="zh-CN" b="0" dirty="0" err="1" smtClean="0"/>
              <a:t>Shader</a:t>
            </a:r>
            <a:endParaRPr lang="en-US" altLang="zh-CN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dirty="0" smtClean="0"/>
              <a:t>UE4</a:t>
            </a:r>
            <a:r>
              <a:rPr lang="zh-CN" altLang="en-US" b="0" dirty="0" smtClean="0"/>
              <a:t>在对应设备执行时会自动选择最匹配的</a:t>
            </a:r>
            <a:r>
              <a:rPr lang="en-US" altLang="zh-CN" b="0" dirty="0" smtClean="0"/>
              <a:t>RHI</a:t>
            </a:r>
            <a:r>
              <a:rPr lang="zh-CN" altLang="en-US" b="0" dirty="0" smtClean="0"/>
              <a:t>（抽象硬件接口）和特性集</a:t>
            </a:r>
            <a:endParaRPr lang="en-US" altLang="zh-CN" b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b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/>
              <a:t>这些配置可以被设备配置重写</a:t>
            </a: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917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Android </a:t>
            </a:r>
            <a:r>
              <a:rPr lang="en-US" altLang="zh-CN" b="1" dirty="0" err="1" smtClean="0"/>
              <a:t>Vulkan</a:t>
            </a:r>
            <a:r>
              <a:rPr lang="zh-CN" altLang="en-US" b="1" dirty="0" smtClean="0"/>
              <a:t>介绍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Vulkan</a:t>
            </a:r>
            <a:r>
              <a:rPr lang="zh-CN" altLang="en-US" dirty="0" smtClean="0"/>
              <a:t>是虾米？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用来取代</a:t>
            </a:r>
            <a:r>
              <a:rPr lang="en-US" altLang="zh-CN" dirty="0" smtClean="0"/>
              <a:t>OpenGL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OpenGL ES</a:t>
            </a:r>
            <a:r>
              <a:rPr lang="zh-CN" altLang="en-US" dirty="0" smtClean="0"/>
              <a:t>的次世代的渲染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由工业派设计，</a:t>
            </a:r>
            <a:r>
              <a:rPr lang="zh-CN" altLang="en-US" dirty="0" smtClean="0"/>
              <a:t>克拉魔发起。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专为下一代硬件设计。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支持</a:t>
            </a:r>
            <a:r>
              <a:rPr lang="en-US" altLang="zh-CN" dirty="0" err="1" smtClean="0"/>
              <a:t>Vulkan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UE4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平台， </a:t>
            </a:r>
            <a:r>
              <a:rPr lang="en-US" altLang="zh-CN" dirty="0" smtClean="0"/>
              <a:t>iOS</a:t>
            </a:r>
            <a:r>
              <a:rPr lang="zh-CN" altLang="en-US" dirty="0" smtClean="0"/>
              <a:t>官方标配是</a:t>
            </a:r>
            <a:r>
              <a:rPr lang="en-US" altLang="zh-CN" dirty="0" smtClean="0"/>
              <a:t>Metal</a:t>
            </a:r>
            <a:r>
              <a:rPr lang="zh-CN" altLang="en-US" dirty="0" smtClean="0"/>
              <a:t>， 不支持</a:t>
            </a:r>
            <a:r>
              <a:rPr lang="en-US" altLang="zh-CN" dirty="0" err="1" smtClean="0"/>
              <a:t>Vulkan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运行</a:t>
            </a:r>
            <a:r>
              <a:rPr lang="en-US" altLang="zh-CN" dirty="0" smtClean="0"/>
              <a:t>Android7.0</a:t>
            </a:r>
            <a:r>
              <a:rPr lang="zh-CN" altLang="en-US" dirty="0" smtClean="0"/>
              <a:t>的设备现在自带一个可工作的</a:t>
            </a:r>
            <a:r>
              <a:rPr lang="en-US" altLang="zh-CN" dirty="0" err="1" smtClean="0"/>
              <a:t>Vulkan</a:t>
            </a:r>
            <a:r>
              <a:rPr lang="zh-CN" altLang="en-US" dirty="0" smtClean="0"/>
              <a:t>驱动。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轻量级的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， 最小化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开销。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“</a:t>
            </a:r>
            <a:r>
              <a:rPr lang="en-US" altLang="zh-CN" dirty="0" smtClean="0"/>
              <a:t>Pipeline State Objects</a:t>
            </a:r>
            <a:r>
              <a:rPr lang="zh-CN" altLang="en-US" dirty="0" smtClean="0"/>
              <a:t>” 带来高效的渲染状态切换。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更多的渲染批次， 因为每个渲染批次更轻量化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？？？大意应该是按“</a:t>
            </a:r>
            <a:r>
              <a:rPr lang="en-US" altLang="zh-CN" dirty="0" smtClean="0"/>
              <a:t>Render Pass</a:t>
            </a:r>
            <a:r>
              <a:rPr lang="zh-CN" altLang="en-US" dirty="0" smtClean="0"/>
              <a:t>”组织方式带来更高效的</a:t>
            </a:r>
            <a:r>
              <a:rPr lang="en-US" altLang="zh-CN" dirty="0" err="1" smtClean="0"/>
              <a:t>Gpu</a:t>
            </a:r>
            <a:r>
              <a:rPr lang="zh-CN" altLang="en-US" dirty="0" smtClean="0"/>
              <a:t>硬件利用率（字被人挡住了。。。）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772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这里是</a:t>
            </a:r>
            <a:r>
              <a:rPr lang="en-US" altLang="zh-CN" dirty="0" smtClean="0"/>
              <a:t>Epic</a:t>
            </a:r>
            <a:r>
              <a:rPr lang="zh-CN" altLang="en-US" dirty="0" smtClean="0"/>
              <a:t>官方的</a:t>
            </a:r>
            <a:r>
              <a:rPr lang="en-US" altLang="zh-CN" dirty="0" err="1" smtClean="0"/>
              <a:t>Vulkan</a:t>
            </a:r>
            <a:r>
              <a:rPr lang="zh-CN" altLang="en-US" dirty="0" smtClean="0"/>
              <a:t>示例（可以自行查阅相关视频）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289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颜色缓冲区（</a:t>
            </a:r>
            <a:r>
              <a:rPr lang="en-US" altLang="zh-CN" b="1" dirty="0" smtClean="0"/>
              <a:t>HDR</a:t>
            </a:r>
            <a:r>
              <a:rPr lang="zh-CN" altLang="en-US" b="1" dirty="0" smtClean="0"/>
              <a:t>模式）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对比延时渲染器， </a:t>
            </a:r>
            <a:r>
              <a:rPr lang="en-US" altLang="zh-CN" dirty="0" smtClean="0"/>
              <a:t>UE4</a:t>
            </a:r>
            <a:r>
              <a:rPr lang="zh-CN" altLang="en-US" dirty="0" smtClean="0"/>
              <a:t>移动渲染器使用一个前向渲染器， 仅输出颜色， 而不是使用</a:t>
            </a:r>
            <a:r>
              <a:rPr lang="en-US" altLang="zh-CN" dirty="0" err="1" smtClean="0"/>
              <a:t>Gbuffer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场景颜色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理想的情况在支持的设备上使用</a:t>
            </a:r>
            <a:r>
              <a:rPr lang="en-US" altLang="zh-CN" dirty="0" smtClean="0"/>
              <a:t>16</a:t>
            </a:r>
            <a:r>
              <a:rPr lang="zh-CN" altLang="en-US" dirty="0" smtClean="0"/>
              <a:t>位浮点</a:t>
            </a:r>
            <a:r>
              <a:rPr lang="en-US" altLang="zh-CN" dirty="0" smtClean="0"/>
              <a:t>Render Target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不支持的情况使用“ </a:t>
            </a:r>
            <a:r>
              <a:rPr lang="en-US" altLang="zh-CN" dirty="0" smtClean="0"/>
              <a:t>RGBE </a:t>
            </a:r>
            <a:r>
              <a:rPr lang="zh-CN" altLang="en-US" dirty="0" smtClean="0"/>
              <a:t>编码”或者“马赛克”模式（？？</a:t>
            </a:r>
            <a:r>
              <a:rPr lang="en-US" altLang="zh-CN" dirty="0" smtClean="0"/>
              <a:t>What is </a:t>
            </a:r>
            <a:r>
              <a:rPr lang="zh-CN" altLang="en-US" dirty="0" smtClean="0"/>
              <a:t>“</a:t>
            </a:r>
            <a:r>
              <a:rPr lang="en-US" altLang="zh-CN" dirty="0" smtClean="0"/>
              <a:t>mosaic” mode???)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在渲染过程中</a:t>
            </a:r>
            <a:r>
              <a:rPr lang="en-US" altLang="zh-CN" dirty="0" smtClean="0"/>
              <a:t>RGB</a:t>
            </a:r>
            <a:r>
              <a:rPr lang="zh-CN" altLang="en-US" dirty="0" smtClean="0"/>
              <a:t>存储</a:t>
            </a:r>
            <a:r>
              <a:rPr lang="en-US" altLang="zh-CN" dirty="0" smtClean="0"/>
              <a:t>HDR</a:t>
            </a:r>
            <a:r>
              <a:rPr lang="zh-CN" altLang="en-US" dirty="0" smtClean="0"/>
              <a:t>颜色值。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Alpha</a:t>
            </a:r>
            <a:r>
              <a:rPr lang="zh-CN" altLang="en-US" dirty="0" smtClean="0"/>
              <a:t>通道用来存储后续会使用到的深度值（软粒子， 贴花）。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深度缓冲区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通常使用</a:t>
            </a:r>
            <a:r>
              <a:rPr lang="en-US" altLang="zh-CN" dirty="0" smtClean="0"/>
              <a:t>24</a:t>
            </a:r>
            <a:r>
              <a:rPr lang="zh-CN" altLang="en-US" dirty="0" smtClean="0"/>
              <a:t>位深度，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位模板的模式。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后备缓冲区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RGBA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存储后处理和</a:t>
            </a:r>
            <a:r>
              <a:rPr lang="en-US" altLang="zh-CN" dirty="0" err="1" smtClean="0"/>
              <a:t>Tonemapping</a:t>
            </a:r>
            <a:r>
              <a:rPr lang="zh-CN" altLang="en-US" dirty="0" smtClean="0"/>
              <a:t>后的最终结果。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735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RGBE</a:t>
            </a:r>
            <a:r>
              <a:rPr lang="en-US" altLang="zh-CN" b="1" baseline="0" dirty="0" smtClean="0"/>
              <a:t> HDR </a:t>
            </a:r>
            <a:r>
              <a:rPr lang="zh-CN" altLang="en-US" b="1" baseline="0" dirty="0" smtClean="0"/>
              <a:t>编码</a:t>
            </a:r>
            <a:endParaRPr lang="en-US" altLang="zh-CN" b="1" baseline="0" dirty="0" smtClean="0"/>
          </a:p>
          <a:p>
            <a:endParaRPr lang="en-US" altLang="zh-CN" baseline="0" dirty="0" smtClean="0"/>
          </a:p>
          <a:p>
            <a:r>
              <a:rPr lang="en-US" altLang="zh-CN" dirty="0" smtClean="0"/>
              <a:t>RGB + </a:t>
            </a:r>
            <a:r>
              <a:rPr lang="zh-CN" altLang="en-US" dirty="0" smtClean="0"/>
              <a:t>指数 的编码方式需要被低端移动设备使用（运行</a:t>
            </a:r>
            <a:r>
              <a:rPr lang="en-US" altLang="zh-CN" dirty="0" smtClean="0"/>
              <a:t>Android5.X</a:t>
            </a:r>
            <a:r>
              <a:rPr lang="zh-CN" altLang="en-US" dirty="0" smtClean="0"/>
              <a:t>的</a:t>
            </a:r>
            <a:r>
              <a:rPr lang="en-US" altLang="zh-CN" dirty="0" smtClean="0"/>
              <a:t>Galaxy S6/Note4</a:t>
            </a:r>
            <a:r>
              <a:rPr lang="zh-CN" altLang="en-US" dirty="0" smtClean="0"/>
              <a:t>等）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需要 </a:t>
            </a:r>
            <a:r>
              <a:rPr lang="en-US" altLang="zh-CN" dirty="0" err="1" smtClean="0"/>
              <a:t>EXT_shader_framebuffer_fetch</a:t>
            </a:r>
            <a:r>
              <a:rPr lang="zh-CN" altLang="en-US" dirty="0" smtClean="0"/>
              <a:t>的扩展（该扩展在</a:t>
            </a:r>
            <a:r>
              <a:rPr lang="en-US" altLang="zh-CN" dirty="0" smtClean="0"/>
              <a:t>Galaxy S6</a:t>
            </a:r>
            <a:r>
              <a:rPr lang="zh-CN" altLang="en-US" dirty="0" smtClean="0"/>
              <a:t>上可用）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支持</a:t>
            </a:r>
            <a:r>
              <a:rPr lang="en-US" altLang="zh-CN" dirty="0" smtClean="0"/>
              <a:t>full</a:t>
            </a:r>
            <a:r>
              <a:rPr lang="en-US" altLang="zh-CN" baseline="0" dirty="0" smtClean="0"/>
              <a:t> HDR, bloom </a:t>
            </a:r>
            <a:r>
              <a:rPr lang="zh-CN" altLang="en-US" baseline="0" dirty="0" smtClean="0"/>
              <a:t>而且没有分辨率限制。</a:t>
            </a:r>
            <a:endParaRPr lang="en-US" altLang="zh-CN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从图中可以看到</a:t>
            </a:r>
            <a:r>
              <a:rPr lang="en-US" altLang="zh-CN" dirty="0" smtClean="0"/>
              <a:t>Native HDR</a:t>
            </a:r>
            <a:r>
              <a:rPr lang="zh-CN" altLang="en-US" dirty="0" smtClean="0"/>
              <a:t>和“</a:t>
            </a:r>
            <a:r>
              <a:rPr lang="en-US" altLang="zh-CN" dirty="0" smtClean="0"/>
              <a:t>Encoding</a:t>
            </a:r>
            <a:r>
              <a:rPr lang="zh-CN" altLang="en-US" dirty="0" smtClean="0"/>
              <a:t>” </a:t>
            </a:r>
            <a:r>
              <a:rPr lang="en-US" altLang="zh-CN" dirty="0" smtClean="0"/>
              <a:t>HDR</a:t>
            </a:r>
            <a:r>
              <a:rPr lang="zh-CN" altLang="en-US" dirty="0" smtClean="0"/>
              <a:t>的实现基本没有区别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549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颜色缓冲区（</a:t>
            </a:r>
            <a:r>
              <a:rPr lang="en-US" altLang="zh-CN" dirty="0" smtClean="0"/>
              <a:t>LDR </a:t>
            </a:r>
            <a:r>
              <a:rPr lang="zh-CN" altLang="en-US" dirty="0" smtClean="0"/>
              <a:t>模式）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32</a:t>
            </a:r>
            <a:r>
              <a:rPr lang="zh-CN" altLang="en-US" dirty="0" smtClean="0"/>
              <a:t>位硬件后备缓冲区</a:t>
            </a:r>
            <a:r>
              <a:rPr lang="en-US" altLang="zh-CN" baseline="0" dirty="0" smtClean="0"/>
              <a:t> &amp; </a:t>
            </a:r>
            <a:r>
              <a:rPr lang="zh-CN" altLang="en-US" baseline="0" dirty="0" smtClean="0"/>
              <a:t>深度缓冲区</a:t>
            </a:r>
            <a:endParaRPr lang="en-US" altLang="zh-CN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系统分配（比如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EGL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许多移动设备并不支持</a:t>
            </a:r>
            <a:r>
              <a:rPr lang="en-US" altLang="zh-CN" dirty="0" err="1" smtClean="0"/>
              <a:t>sRGB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场景在</a:t>
            </a:r>
            <a:r>
              <a:rPr lang="en-US" altLang="zh-CN" dirty="0" smtClean="0"/>
              <a:t>Gamma</a:t>
            </a:r>
            <a:r>
              <a:rPr lang="zh-CN" altLang="en-US" dirty="0" smtClean="0"/>
              <a:t>空间中被</a:t>
            </a:r>
            <a:r>
              <a:rPr lang="zh-CN" altLang="en-US" dirty="0" smtClean="0"/>
              <a:t>直接渲染到后备缓冲区， 随后透明物体和</a:t>
            </a:r>
            <a:r>
              <a:rPr lang="en-US" altLang="zh-CN" dirty="0" smtClean="0"/>
              <a:t>UI</a:t>
            </a:r>
            <a:r>
              <a:rPr lang="zh-CN" altLang="en-US" dirty="0" smtClean="0"/>
              <a:t>也被直接渲染到后备缓冲区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最快的渲染方式（一般给简单游戏或者</a:t>
            </a:r>
            <a:r>
              <a:rPr lang="en-US" altLang="zh-CN" dirty="0" smtClean="0"/>
              <a:t>VR</a:t>
            </a:r>
            <a:r>
              <a:rPr lang="zh-CN" altLang="en-US" dirty="0" smtClean="0"/>
              <a:t>游戏使用）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很多效果都是关闭的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没有后处理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没有延时过程， 贴花， 混合阴影都是关闭的（深度缓冲区不能读取）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44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作者介绍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817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移动平台渲染管线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视口建立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GPU</a:t>
            </a:r>
            <a:r>
              <a:rPr lang="zh-CN" altLang="en-US" dirty="0" smtClean="0"/>
              <a:t>粒子模拟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渲染阴影图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基础</a:t>
            </a:r>
            <a:r>
              <a:rPr lang="en-US" altLang="zh-CN" dirty="0" smtClean="0"/>
              <a:t>Pass</a:t>
            </a:r>
            <a:r>
              <a:rPr lang="zh-CN" altLang="en-US" dirty="0" smtClean="0"/>
              <a:t>渲染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贴花处理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混合阴影处理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半透明物理处理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后处理 </a:t>
            </a:r>
            <a:r>
              <a:rPr lang="en-US" altLang="zh-CN" dirty="0" smtClean="0"/>
              <a:t>&amp; </a:t>
            </a:r>
            <a:r>
              <a:rPr lang="en-US" altLang="zh-CN" dirty="0" err="1" smtClean="0"/>
              <a:t>ToneMapping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HUD &amp; UI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1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1. </a:t>
            </a:r>
            <a:r>
              <a:rPr lang="zh-CN" altLang="en-US" b="1" dirty="0" smtClean="0"/>
              <a:t>视口建立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查询所有可见物体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视锥裁剪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距离裁剪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预计算的可见性（类似</a:t>
            </a:r>
            <a:r>
              <a:rPr lang="en-US" altLang="zh-CN" dirty="0" smtClean="0"/>
              <a:t>U3D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Umbra</a:t>
            </a:r>
            <a:r>
              <a:rPr lang="zh-CN" altLang="en-US" dirty="0" smtClean="0"/>
              <a:t>， 离线计算场景的可见性， 运行时通过少量开销即可判断静态物体的遮挡情况）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关联的可见性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查询所有可见阴影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收集动态</a:t>
            </a:r>
            <a:r>
              <a:rPr lang="en-US" altLang="zh-CN" dirty="0" smtClean="0"/>
              <a:t>Mesh</a:t>
            </a:r>
            <a:r>
              <a:rPr lang="zh-CN" altLang="en-US" dirty="0" smtClean="0"/>
              <a:t>项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更新视口相关的</a:t>
            </a:r>
            <a:r>
              <a:rPr lang="en-US" altLang="zh-CN" dirty="0" smtClean="0"/>
              <a:t>Uniform Buffer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8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2. GPU</a:t>
            </a:r>
            <a:r>
              <a:rPr lang="zh-CN" altLang="en-US" b="1" dirty="0" smtClean="0"/>
              <a:t>粒子模拟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需要支持</a:t>
            </a:r>
            <a:r>
              <a:rPr lang="en-US" altLang="zh-CN" dirty="0" smtClean="0"/>
              <a:t>OpenGL ES3.1</a:t>
            </a:r>
            <a:r>
              <a:rPr lang="zh-CN" altLang="en-US" dirty="0" smtClean="0"/>
              <a:t>的设备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上对粒子进行模拟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将粒子位置写入</a:t>
            </a:r>
            <a:r>
              <a:rPr lang="en-US" altLang="zh-CN" dirty="0" smtClean="0"/>
              <a:t>128</a:t>
            </a:r>
            <a:r>
              <a:rPr lang="zh-CN" altLang="en-US" dirty="0" smtClean="0"/>
              <a:t>位的目标中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将粒子的速度写入</a:t>
            </a:r>
            <a:r>
              <a:rPr lang="en-US" altLang="zh-CN" dirty="0" smtClean="0"/>
              <a:t>64</a:t>
            </a:r>
            <a:r>
              <a:rPr lang="zh-CN" altLang="en-US" dirty="0" smtClean="0"/>
              <a:t>位的目标中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88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3. </a:t>
            </a:r>
            <a:r>
              <a:rPr lang="zh-CN" altLang="en-US" b="1" dirty="0" smtClean="0"/>
              <a:t>阴影图渲染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准备深度绘制目标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查询所有产生阴影的对象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使用主光视角对这些物体进行渲染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阴影图将在后续过程被使用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在基础</a:t>
            </a:r>
            <a:r>
              <a:rPr lang="en-US" altLang="zh-CN" dirty="0" smtClean="0"/>
              <a:t>Pass</a:t>
            </a:r>
            <a:r>
              <a:rPr lang="zh-CN" altLang="en-US" dirty="0" smtClean="0"/>
              <a:t>阶段处理</a:t>
            </a:r>
            <a:r>
              <a:rPr lang="en-US" altLang="zh-CN" dirty="0" smtClean="0"/>
              <a:t>CSM</a:t>
            </a:r>
            <a:r>
              <a:rPr lang="zh-CN" altLang="en-US" dirty="0" smtClean="0"/>
              <a:t>阴影的时候使用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随后， 在需要混合阴影投影的地方使用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89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4. </a:t>
            </a:r>
            <a:r>
              <a:rPr lang="zh-CN" altLang="en-US" b="1" dirty="0" smtClean="0"/>
              <a:t>基础</a:t>
            </a:r>
            <a:r>
              <a:rPr lang="en-US" altLang="zh-CN" b="1" dirty="0" smtClean="0"/>
              <a:t>Pass</a:t>
            </a:r>
            <a:r>
              <a:rPr lang="zh-CN" altLang="en-US" b="1" dirty="0" smtClean="0"/>
              <a:t>（准备阶段）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根据阴影和灯光的属性为物体选择合适的</a:t>
            </a:r>
            <a:r>
              <a:rPr lang="en-US" altLang="zh-CN" dirty="0" err="1" smtClean="0"/>
              <a:t>Shader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无光模式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预处理的距离场阴影 </a:t>
            </a:r>
            <a:r>
              <a:rPr lang="en-US" altLang="zh-CN" dirty="0" smtClean="0"/>
              <a:t>+ </a:t>
            </a:r>
            <a:r>
              <a:rPr lang="zh-CN" altLang="en-US" dirty="0" smtClean="0"/>
              <a:t>光照图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预处理的距离场阴影 </a:t>
            </a:r>
            <a:r>
              <a:rPr lang="en-US" altLang="zh-CN" dirty="0" smtClean="0"/>
              <a:t>+ </a:t>
            </a:r>
            <a:r>
              <a:rPr lang="zh-CN" altLang="en-US" dirty="0" smtClean="0"/>
              <a:t>光照图 </a:t>
            </a:r>
            <a:r>
              <a:rPr lang="en-US" altLang="zh-CN" dirty="0" smtClean="0"/>
              <a:t>+ CSM</a:t>
            </a:r>
            <a:r>
              <a:rPr lang="zh-CN" altLang="en-US" dirty="0" smtClean="0"/>
              <a:t>（用于处理动态物体阴影）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动态光照（一般与</a:t>
            </a:r>
            <a:r>
              <a:rPr lang="en-US" altLang="zh-CN" dirty="0" smtClean="0"/>
              <a:t>CSM</a:t>
            </a:r>
            <a:r>
              <a:rPr lang="zh-CN" altLang="en-US" dirty="0" smtClean="0"/>
              <a:t>阴影配合）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其它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对于动态物体， 这些将每帧进行处理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对于静态物体， 这些将在场景创建的时候执行一次， 同时模型的渲染状态将被添加到静态绘制列表中。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图元将按照材质和纹理的不同进行打组以减少</a:t>
            </a:r>
            <a:r>
              <a:rPr lang="en-US" altLang="zh-CN" dirty="0" smtClean="0"/>
              <a:t>OpenGL</a:t>
            </a:r>
            <a:r>
              <a:rPr lang="zh-CN" altLang="en-US" dirty="0" smtClean="0"/>
              <a:t>的状态切换。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035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4. </a:t>
            </a:r>
            <a:r>
              <a:rPr lang="zh-CN" altLang="en-US" b="1" dirty="0" smtClean="0"/>
              <a:t>基础</a:t>
            </a:r>
            <a:r>
              <a:rPr lang="en-US" altLang="zh-CN" b="1" dirty="0" smtClean="0"/>
              <a:t>Pass</a:t>
            </a:r>
            <a:r>
              <a:rPr lang="zh-CN" altLang="en-US" b="1" dirty="0" smtClean="0"/>
              <a:t>（绘制阶段）</a:t>
            </a:r>
            <a:endParaRPr lang="en-US" altLang="zh-CN" b="1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绘制所有拥有不透明材质的物体（同时计算物体光照）， 在</a:t>
            </a:r>
            <a:r>
              <a:rPr lang="en-US" altLang="zh-CN" dirty="0" smtClean="0"/>
              <a:t>HDR/</a:t>
            </a:r>
            <a:r>
              <a:rPr lang="zh-CN" altLang="en-US" dirty="0" smtClean="0"/>
              <a:t>线性空间输出场景颜色</a:t>
            </a:r>
            <a:endParaRPr lang="en-US" altLang="zh-CN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动态的方向光和点光源（逐像素光照， </a:t>
            </a:r>
            <a:r>
              <a:rPr lang="en-US" altLang="zh-CN" dirty="0" err="1" smtClean="0"/>
              <a:t>ps</a:t>
            </a:r>
            <a:r>
              <a:rPr lang="zh-CN" altLang="en-US" dirty="0" smtClean="0"/>
              <a:t>中计算光照）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静态的距离场阴影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动态的</a:t>
            </a:r>
            <a:r>
              <a:rPr lang="en-US" altLang="zh-CN" dirty="0" smtClean="0"/>
              <a:t>CSM</a:t>
            </a:r>
            <a:r>
              <a:rPr lang="zh-CN" altLang="en-US" dirty="0" smtClean="0"/>
              <a:t>阴影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静态灯光产生的光照图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天光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935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4. </a:t>
            </a:r>
            <a:r>
              <a:rPr lang="zh-CN" altLang="en-US" b="1" dirty="0" smtClean="0"/>
              <a:t>基础</a:t>
            </a:r>
            <a:r>
              <a:rPr lang="en-US" altLang="zh-CN" b="1" dirty="0" smtClean="0"/>
              <a:t>Pass</a:t>
            </a:r>
            <a:r>
              <a:rPr lang="zh-CN" altLang="en-US" b="1" dirty="0" smtClean="0"/>
              <a:t>（渲染顺序）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物体的渲染顺序由设备决定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不需要任何排序的情况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支持</a:t>
            </a:r>
            <a:r>
              <a:rPr lang="en-US" altLang="zh-CN" dirty="0" smtClean="0"/>
              <a:t>TBDR</a:t>
            </a:r>
            <a:r>
              <a:rPr lang="zh-CN" altLang="en-US" dirty="0" smtClean="0"/>
              <a:t>的芯片， 一般都支持 “</a:t>
            </a:r>
            <a:r>
              <a:rPr lang="en-US" altLang="zh-CN" dirty="0" smtClean="0"/>
              <a:t>Hidden Surface Removal</a:t>
            </a:r>
            <a:r>
              <a:rPr lang="zh-CN" altLang="en-US" dirty="0" smtClean="0"/>
              <a:t>”（“隐藏面消除”）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重新按从近到远的顺序对每个列表进行排序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最小化状态改变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重新按从近到远的顺序对所有列表中的所有物体进行排序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最小化</a:t>
            </a:r>
            <a:r>
              <a:rPr lang="en-US" altLang="zh-CN" dirty="0" smtClean="0"/>
              <a:t>Overdraw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non-</a:t>
            </a:r>
            <a:r>
              <a:rPr lang="en-US" altLang="zh-CN" dirty="0" err="1" smtClean="0"/>
              <a:t>ImgTec</a:t>
            </a:r>
            <a:r>
              <a:rPr lang="en-US" altLang="zh-CN" dirty="0" smtClean="0"/>
              <a:t> GPU</a:t>
            </a:r>
            <a:r>
              <a:rPr lang="zh-CN" altLang="en-US" dirty="0" smtClean="0"/>
              <a:t>的默认选项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你能够根据自己的需要对该行为进行定制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r.ForwardBasePassSort</a:t>
            </a:r>
            <a:r>
              <a:rPr lang="en-US" altLang="zh-CN" baseline="0" dirty="0" smtClean="0"/>
              <a:t> = x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003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5. </a:t>
            </a:r>
            <a:r>
              <a:rPr lang="zh-CN" altLang="en-US" b="1" dirty="0" smtClean="0"/>
              <a:t>延时贴花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需要场景深度获取的功能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通过支持的扩展实现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GL_ARM_shader_framebuffer_fetch_depth_stencil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GL_EXT_shader_framebuffer_fetch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GL_OES_depth_texture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深度缓冲区解析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支持“</a:t>
            </a:r>
            <a:r>
              <a:rPr lang="en-US" altLang="zh-CN" dirty="0" smtClean="0"/>
              <a:t>Receives Decals</a:t>
            </a:r>
            <a:r>
              <a:rPr lang="zh-CN" altLang="en-US" dirty="0" smtClean="0"/>
              <a:t>”标识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模板操作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贴花不支持光照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09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6. </a:t>
            </a:r>
            <a:r>
              <a:rPr lang="zh-CN" altLang="en-US" b="1" dirty="0" smtClean="0"/>
              <a:t>混合阴影投影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与延时贴花类同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不能与静态光照进行比较好的混合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静态光照 </a:t>
            </a:r>
            <a:r>
              <a:rPr lang="en-US" altLang="zh-CN" dirty="0" smtClean="0"/>
              <a:t>+ CSM</a:t>
            </a:r>
            <a:r>
              <a:rPr lang="zh-CN" altLang="en-US" dirty="0" smtClean="0"/>
              <a:t>是一个更好的选择（</a:t>
            </a:r>
            <a:r>
              <a:rPr lang="en-US" altLang="zh-CN" dirty="0" smtClean="0"/>
              <a:t>4.12+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160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7. </a:t>
            </a:r>
            <a:r>
              <a:rPr lang="zh-CN" altLang="en-US" b="1" dirty="0" smtClean="0"/>
              <a:t>半透明物体处理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利用</a:t>
            </a:r>
            <a:r>
              <a:rPr lang="en-US" altLang="zh-CN" dirty="0" smtClean="0"/>
              <a:t>Base Pass</a:t>
            </a:r>
            <a:r>
              <a:rPr lang="zh-CN" altLang="en-US" dirty="0" smtClean="0"/>
              <a:t>时使用的相同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， 在半透的混合模式下对图元进行绘制。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不对深度缓冲区进行写操作。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反射支持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需要完整的场景颜色拷贝。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2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大纲</a:t>
            </a:r>
            <a:endParaRPr lang="en-US" altLang="zh-CN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介绍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UE4 </a:t>
            </a:r>
            <a:r>
              <a:rPr lang="zh-CN" altLang="en-US" dirty="0" smtClean="0"/>
              <a:t>针对</a:t>
            </a:r>
            <a:r>
              <a:rPr lang="en-US" altLang="zh-CN" dirty="0" smtClean="0"/>
              <a:t>3A</a:t>
            </a:r>
            <a:r>
              <a:rPr lang="zh-CN" altLang="en-US" dirty="0" smtClean="0"/>
              <a:t>级手游的渲染管线和特征集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ES3.1</a:t>
            </a:r>
            <a:r>
              <a:rPr lang="zh-CN" altLang="en-US" dirty="0" smtClean="0"/>
              <a:t>， </a:t>
            </a:r>
            <a:r>
              <a:rPr lang="en-US" altLang="zh-CN" dirty="0" err="1" smtClean="0"/>
              <a:t>Vulkan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Metal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Api</a:t>
            </a:r>
            <a:r>
              <a:rPr lang="zh-CN" altLang="en-US" baseline="0" dirty="0" smtClean="0"/>
              <a:t>的高端机图形处理讲解</a:t>
            </a:r>
            <a:endParaRPr lang="en-US" altLang="zh-CN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即将发布的</a:t>
            </a:r>
            <a:r>
              <a:rPr lang="en-US" altLang="zh-CN" dirty="0" smtClean="0"/>
              <a:t>UE4</a:t>
            </a:r>
            <a:r>
              <a:rPr lang="zh-CN" altLang="en-US" dirty="0" smtClean="0"/>
              <a:t>移动平台特性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293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8. </a:t>
            </a:r>
            <a:r>
              <a:rPr lang="zh-CN" altLang="en-US" b="1" dirty="0" smtClean="0"/>
              <a:t>后处理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仅在</a:t>
            </a:r>
            <a:r>
              <a:rPr lang="en-US" altLang="zh-CN" dirty="0" smtClean="0"/>
              <a:t>HDR</a:t>
            </a:r>
            <a:r>
              <a:rPr lang="zh-CN" altLang="en-US" dirty="0" smtClean="0"/>
              <a:t>打开的时候才被支持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根据效果使用的情况需要一些额外的</a:t>
            </a:r>
            <a:r>
              <a:rPr lang="en-US" altLang="zh-CN" dirty="0" smtClean="0"/>
              <a:t>Pass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景深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自定义的后处理材质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Tonemapper</a:t>
            </a:r>
            <a:r>
              <a:rPr lang="en-US" altLang="zh-CN" dirty="0" smtClean="0"/>
              <a:t> Pass</a:t>
            </a:r>
            <a:r>
              <a:rPr lang="zh-CN" altLang="en-US" dirty="0" smtClean="0"/>
              <a:t>发生在最后阶段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将</a:t>
            </a:r>
            <a:r>
              <a:rPr lang="en-US" altLang="zh-CN" dirty="0" smtClean="0"/>
              <a:t>HDR </a:t>
            </a:r>
            <a:r>
              <a:rPr lang="zh-CN" altLang="en-US" dirty="0" smtClean="0"/>
              <a:t>颜色映射到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位每通道的</a:t>
            </a:r>
            <a:r>
              <a:rPr lang="en-US" altLang="zh-CN" dirty="0" smtClean="0"/>
              <a:t>RGB</a:t>
            </a:r>
            <a:r>
              <a:rPr lang="zh-CN" altLang="en-US" dirty="0" smtClean="0"/>
              <a:t>颜色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同时将颜色值写回后备缓冲区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Bloom</a:t>
            </a:r>
            <a:r>
              <a:rPr lang="zh-CN" altLang="en-US" dirty="0" smtClean="0"/>
              <a:t>也在该阶段应用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Filmic </a:t>
            </a:r>
            <a:r>
              <a:rPr lang="en-US" altLang="zh-CN" dirty="0" err="1" smtClean="0"/>
              <a:t>tonemapping</a:t>
            </a:r>
            <a:r>
              <a:rPr lang="en-US" altLang="zh-CN" dirty="0" smtClean="0"/>
              <a:t>(4.13+)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565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9. HUD &amp; UI</a:t>
            </a:r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直接将</a:t>
            </a:r>
            <a:r>
              <a:rPr lang="en-US" altLang="zh-CN" dirty="0" smtClean="0"/>
              <a:t>UI</a:t>
            </a:r>
            <a:r>
              <a:rPr lang="zh-CN" altLang="en-US" dirty="0" smtClean="0"/>
              <a:t>对象绘入后备缓冲区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Slate BP</a:t>
            </a:r>
            <a:r>
              <a:rPr lang="zh-CN" altLang="en-US" dirty="0" smtClean="0"/>
              <a:t>（蓝图）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幕布（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交换后备缓冲区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280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光照： 全动态光照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0" dirty="0" smtClean="0"/>
              <a:t>移动的方向光 </a:t>
            </a:r>
            <a:r>
              <a:rPr lang="en-US" altLang="zh-CN" b="0" dirty="0" smtClean="0"/>
              <a:t>+ CSM</a:t>
            </a:r>
            <a:r>
              <a:rPr lang="zh-CN" altLang="en-US" b="0" dirty="0" smtClean="0"/>
              <a:t>阴影</a:t>
            </a:r>
            <a:endParaRPr lang="en-US" altLang="zh-CN" b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编辑器准备</a:t>
            </a:r>
            <a:endParaRPr lang="en-US" altLang="zh-CN" b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方向光组件， “</a:t>
            </a:r>
            <a:r>
              <a:rPr lang="en-US" altLang="zh-CN" b="0" dirty="0" smtClean="0"/>
              <a:t>Mobility</a:t>
            </a:r>
            <a:r>
              <a:rPr lang="zh-CN" altLang="en-US" b="0" dirty="0" smtClean="0"/>
              <a:t>” 属性设置为 “</a:t>
            </a:r>
            <a:r>
              <a:rPr lang="en-US" altLang="zh-CN" b="0" dirty="0" smtClean="0"/>
              <a:t>Movable</a:t>
            </a:r>
            <a:r>
              <a:rPr lang="zh-CN" altLang="en-US" b="0" dirty="0" smtClean="0"/>
              <a:t>”</a:t>
            </a:r>
            <a:endParaRPr lang="en-US" altLang="zh-CN" b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设置 “</a:t>
            </a:r>
            <a:r>
              <a:rPr lang="en-US" altLang="zh-CN" b="0" dirty="0" smtClean="0"/>
              <a:t>Dynamic Shadow Distance Movable Light</a:t>
            </a:r>
            <a:r>
              <a:rPr lang="zh-CN" altLang="en-US" b="0" dirty="0" smtClean="0"/>
              <a:t>” 的值</a:t>
            </a:r>
            <a:endParaRPr lang="en-US" altLang="zh-CN" b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设置 “</a:t>
            </a:r>
            <a:r>
              <a:rPr lang="en-US" altLang="zh-CN" b="0" dirty="0" err="1" smtClean="0"/>
              <a:t>Num</a:t>
            </a:r>
            <a:r>
              <a:rPr lang="en-US" altLang="zh-CN" b="0" dirty="0" smtClean="0"/>
              <a:t> Dynamic Shadow Cascades</a:t>
            </a:r>
            <a:r>
              <a:rPr lang="zh-CN" altLang="en-US" b="0" dirty="0" smtClean="0"/>
              <a:t>”的值</a:t>
            </a:r>
            <a:endParaRPr lang="en-US" altLang="zh-CN" b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zh-CN" b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优点</a:t>
            </a:r>
            <a:endParaRPr lang="en-US" altLang="zh-CN" b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所有的光都是动态的， 都可以被运行时修改</a:t>
            </a:r>
            <a:endParaRPr lang="en-US" altLang="zh-CN" b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减少内存大小和包体大小（因为没有预计算的光照信息）</a:t>
            </a:r>
            <a:endParaRPr lang="en-US" altLang="zh-CN" b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缺点</a:t>
            </a:r>
            <a:endParaRPr lang="en-US" altLang="zh-CN" b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所有在场景中的物体， 不管是静态还是动态的， 都需要被</a:t>
            </a:r>
            <a:r>
              <a:rPr lang="en-US" altLang="zh-CN" b="0" dirty="0" smtClean="0"/>
              <a:t>CSM</a:t>
            </a:r>
            <a:r>
              <a:rPr lang="zh-CN" altLang="en-US" b="0" dirty="0" smtClean="0"/>
              <a:t>渲染</a:t>
            </a:r>
            <a:endParaRPr lang="en-US" altLang="zh-CN" b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额外的渲染批次和</a:t>
            </a:r>
            <a:r>
              <a:rPr lang="en-US" altLang="zh-CN" b="0" dirty="0" smtClean="0"/>
              <a:t>CSM</a:t>
            </a:r>
            <a:r>
              <a:rPr lang="zh-CN" altLang="en-US" b="0" dirty="0" smtClean="0"/>
              <a:t>生成开销</a:t>
            </a: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328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静态方向光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更简单的移动平台光照准备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直接光和高光被逐像素计算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强度和颜色能被运行时改变， 但光的方向不能被改变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编辑器准备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方向光组件中， 将“</a:t>
            </a:r>
            <a:r>
              <a:rPr lang="en-US" altLang="zh-CN" dirty="0" smtClean="0"/>
              <a:t>Mobility</a:t>
            </a:r>
            <a:r>
              <a:rPr lang="zh-CN" altLang="en-US" dirty="0" smtClean="0"/>
              <a:t>”属性设置为“</a:t>
            </a:r>
            <a:r>
              <a:rPr lang="en-US" altLang="zh-CN" dirty="0" smtClean="0"/>
              <a:t>Stationary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 supported)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将“</a:t>
            </a:r>
            <a:r>
              <a:rPr lang="en-US" altLang="zh-CN" dirty="0" smtClean="0"/>
              <a:t>Cast Dynamic Shadows</a:t>
            </a:r>
            <a:r>
              <a:rPr lang="zh-CN" altLang="en-US" dirty="0" smtClean="0"/>
              <a:t>”属性设置为“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dirty="0" smtClean="0"/>
              <a:t>优点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更快的渲染速度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高质量的距离场阴影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dirty="0" smtClean="0"/>
              <a:t>缺点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光的方向不能运行时改变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仅支持混合角色阴影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内存和包体大小因为预计算的</a:t>
            </a:r>
            <a:r>
              <a:rPr lang="en-US" altLang="zh-CN" dirty="0" err="1" smtClean="0"/>
              <a:t>Shadowmap</a:t>
            </a:r>
            <a:r>
              <a:rPr lang="zh-CN" altLang="en-US" dirty="0" smtClean="0"/>
              <a:t>等信息变大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6676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静态方向光 </a:t>
            </a:r>
            <a:r>
              <a:rPr lang="en-US" altLang="zh-CN" b="1" dirty="0" smtClean="0"/>
              <a:t>+ CSM</a:t>
            </a:r>
            <a:r>
              <a:rPr lang="zh-CN" altLang="en-US" b="1" dirty="0" smtClean="0"/>
              <a:t>阴影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4.13</a:t>
            </a:r>
            <a:r>
              <a:rPr lang="zh-CN" altLang="en-US" dirty="0" smtClean="0"/>
              <a:t>版本的优化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不再需要对每个物体设置是否接收</a:t>
            </a:r>
            <a:r>
              <a:rPr lang="en-US" altLang="zh-CN" dirty="0" smtClean="0"/>
              <a:t>CSM</a:t>
            </a:r>
            <a:r>
              <a:rPr lang="zh-CN" altLang="en-US" dirty="0" smtClean="0"/>
              <a:t>阴影的属性。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编辑器准备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方向光组件， 将“</a:t>
            </a:r>
            <a:r>
              <a:rPr lang="en-US" altLang="zh-CN" dirty="0" smtClean="0"/>
              <a:t>Mobility</a:t>
            </a:r>
            <a:r>
              <a:rPr lang="zh-CN" altLang="en-US" dirty="0" smtClean="0"/>
              <a:t>”属性设置为“</a:t>
            </a:r>
            <a:r>
              <a:rPr lang="en-US" altLang="zh-CN" dirty="0" smtClean="0"/>
              <a:t>Stationary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 supported)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设置“</a:t>
            </a:r>
            <a:r>
              <a:rPr lang="en-US" altLang="zh-CN" dirty="0" smtClean="0"/>
              <a:t>Dynamic Shadow Distance Stationary Light</a:t>
            </a:r>
            <a:r>
              <a:rPr lang="zh-CN" altLang="en-US" dirty="0" smtClean="0"/>
              <a:t>”的值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设置“</a:t>
            </a:r>
            <a:r>
              <a:rPr lang="en-US" altLang="zh-CN" dirty="0" err="1" smtClean="0"/>
              <a:t>Num</a:t>
            </a:r>
            <a:r>
              <a:rPr lang="en-US" altLang="zh-CN" dirty="0" smtClean="0"/>
              <a:t> Dynamic Shadow Cascades</a:t>
            </a:r>
            <a:r>
              <a:rPr lang="zh-CN" altLang="en-US" dirty="0" smtClean="0"/>
              <a:t>”的值</a:t>
            </a:r>
            <a:endParaRPr lang="en-US" altLang="zh-CN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禁用</a:t>
            </a:r>
            <a:r>
              <a:rPr lang="zh-CN" altLang="en-US" baseline="0" dirty="0" smtClean="0"/>
              <a:t> “</a:t>
            </a:r>
            <a:r>
              <a:rPr lang="en-US" altLang="zh-CN" baseline="0" dirty="0" smtClean="0"/>
              <a:t>Inset Shadows For Movable Objects</a:t>
            </a:r>
            <a:r>
              <a:rPr lang="zh-CN" altLang="en-US" baseline="0" dirty="0" smtClean="0"/>
              <a:t>”选项</a:t>
            </a:r>
            <a:endParaRPr lang="en-US" altLang="zh-CN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zh-CN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dirty="0" smtClean="0"/>
              <a:t>优点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静态几何体通过距离场阴影产生静态阴影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动态角色阴影能够很好的与静态阴影混合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dirty="0" smtClean="0"/>
              <a:t>缺点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CSM</a:t>
            </a:r>
            <a:r>
              <a:rPr lang="zh-CN" altLang="en-US" dirty="0" smtClean="0"/>
              <a:t>生成消耗（仅仅只包含动态对象）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基础</a:t>
            </a:r>
            <a:r>
              <a:rPr lang="en-US" altLang="zh-CN" dirty="0" smtClean="0"/>
              <a:t>Pass</a:t>
            </a:r>
            <a:r>
              <a:rPr lang="zh-CN" altLang="en-US" dirty="0" smtClean="0"/>
              <a:t>需要一个额外的纹理单元（用于</a:t>
            </a:r>
            <a:r>
              <a:rPr lang="en-US" altLang="zh-CN" dirty="0" smtClean="0"/>
              <a:t>CSM</a:t>
            </a:r>
            <a:r>
              <a:rPr lang="zh-CN" altLang="en-US" dirty="0" smtClean="0"/>
              <a:t>阴影）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065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动态点光源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与其他光照准备独立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每个物体</a:t>
            </a:r>
            <a:r>
              <a:rPr lang="en-US" altLang="zh-CN" dirty="0" smtClean="0"/>
              <a:t>/</a:t>
            </a:r>
            <a:r>
              <a:rPr lang="zh-CN" altLang="en-US" dirty="0" smtClean="0"/>
              <a:t>表面支持最多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个点光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将“</a:t>
            </a:r>
            <a:r>
              <a:rPr lang="en-US" altLang="zh-CN" dirty="0" smtClean="0"/>
              <a:t>Max Movable Point Lights</a:t>
            </a:r>
            <a:r>
              <a:rPr lang="zh-CN" altLang="en-US" dirty="0" smtClean="0"/>
              <a:t>” 设为大于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的值， 该选项在</a:t>
            </a:r>
            <a:r>
              <a:rPr lang="en-US" altLang="zh-CN" dirty="0" smtClean="0"/>
              <a:t>Project Settings /</a:t>
            </a:r>
            <a:r>
              <a:rPr lang="en-US" altLang="zh-CN" baseline="0" dirty="0" smtClean="0"/>
              <a:t> Engine Rendering</a:t>
            </a:r>
            <a:r>
              <a:rPr lang="zh-CN" altLang="en-US" baseline="0" dirty="0" smtClean="0"/>
              <a:t>中</a:t>
            </a:r>
            <a:endParaRPr lang="en-US" altLang="zh-CN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baseline="0" dirty="0" smtClean="0"/>
              <a:t>优点</a:t>
            </a:r>
            <a:endParaRPr lang="en-US" altLang="zh-CN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baseline="0" dirty="0" smtClean="0"/>
              <a:t>当成基础</a:t>
            </a:r>
            <a:r>
              <a:rPr lang="en-US" altLang="zh-CN" baseline="0" dirty="0" smtClean="0"/>
              <a:t>Pass</a:t>
            </a:r>
            <a:r>
              <a:rPr lang="zh-CN" altLang="en-US" baseline="0" dirty="0" smtClean="0"/>
              <a:t>的一部分进行渲染， 所以不会产生额外的渲染批次</a:t>
            </a:r>
            <a:endParaRPr lang="en-US" altLang="zh-CN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baseline="0" dirty="0" smtClean="0"/>
              <a:t>缺点</a:t>
            </a:r>
            <a:endParaRPr lang="en-US" altLang="zh-CN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baseline="0" dirty="0" smtClean="0"/>
              <a:t>需要额外的</a:t>
            </a:r>
            <a:r>
              <a:rPr lang="en-US" altLang="zh-CN" baseline="0" dirty="0" err="1" smtClean="0"/>
              <a:t>shader</a:t>
            </a:r>
            <a:r>
              <a:rPr lang="zh-CN" altLang="en-US" baseline="0" dirty="0" smtClean="0"/>
              <a:t>计算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370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灯光通道（？？？没有搞明白这东东的作用）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灯光通道在</a:t>
            </a:r>
            <a:r>
              <a:rPr lang="en-US" altLang="zh-CN" dirty="0" smtClean="0"/>
              <a:t>4.13</a:t>
            </a:r>
            <a:r>
              <a:rPr lang="zh-CN" altLang="en-US" dirty="0" smtClean="0"/>
              <a:t>及以上版本被支持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限制： 每个物体仅一个静态或者动态方向光能被应用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5826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后处理</a:t>
            </a:r>
            <a:r>
              <a:rPr lang="en-US" altLang="zh-CN" b="1" baseline="0" dirty="0" smtClean="0"/>
              <a:t> – Filmic </a:t>
            </a:r>
            <a:r>
              <a:rPr lang="en-US" altLang="zh-CN" b="1" baseline="0" dirty="0" err="1" smtClean="0"/>
              <a:t>Tonemapper</a:t>
            </a:r>
            <a:endParaRPr lang="en-US" altLang="zh-CN" b="1" baseline="0" dirty="0" smtClean="0"/>
          </a:p>
          <a:p>
            <a:endParaRPr lang="en-US" altLang="zh-CN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对于美术来说可以更自由的获取他们想要的视觉效果。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通过控制台变量启用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r.tonemapperfilm</a:t>
            </a:r>
            <a:r>
              <a:rPr lang="en-US" altLang="zh-CN" dirty="0" smtClean="0"/>
              <a:t>(4.12-5.15)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4.15</a:t>
            </a:r>
            <a:r>
              <a:rPr lang="zh-CN" altLang="en-US" dirty="0" smtClean="0"/>
              <a:t>默认开启了该选项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r.mobile.tonemapperfilm</a:t>
            </a:r>
            <a:r>
              <a:rPr lang="en-US" altLang="zh-CN" dirty="0" smtClean="0"/>
              <a:t>(4.16+)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因为有额外的性能开销， 建议仅在高端机上使用。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546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自定义后处理过程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自定义后处理过程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通过材质系统创建后处理</a:t>
            </a:r>
            <a:r>
              <a:rPr lang="en-US" altLang="zh-CN" dirty="0" err="1" smtClean="0"/>
              <a:t>Shader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393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自定义深度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算定义深度（</a:t>
            </a:r>
            <a:r>
              <a:rPr lang="en-US" altLang="zh-CN" dirty="0" smtClean="0"/>
              <a:t>4.14</a:t>
            </a:r>
            <a:r>
              <a:rPr lang="zh-CN" altLang="en-US" dirty="0" smtClean="0"/>
              <a:t>新增）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选中的物体可以被渲染到一个独立的深度缓冲区中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这个独立的缓冲区可以在自定义的后处理中被采样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66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介绍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当前市场上使用</a:t>
            </a:r>
            <a:r>
              <a:rPr lang="en-US" altLang="zh-CN" dirty="0" smtClean="0"/>
              <a:t>UE4</a:t>
            </a:r>
            <a:r>
              <a:rPr lang="zh-CN" altLang="en-US" dirty="0" smtClean="0"/>
              <a:t>开发手游的情况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有许多已经发布的和正在使用</a:t>
            </a:r>
            <a:r>
              <a:rPr lang="en-US" altLang="zh-CN" dirty="0" smtClean="0"/>
              <a:t>UE4</a:t>
            </a:r>
            <a:r>
              <a:rPr lang="zh-CN" altLang="en-US" dirty="0" smtClean="0"/>
              <a:t>开发的手游，</a:t>
            </a:r>
            <a:r>
              <a:rPr lang="zh-CN" altLang="en-US" baseline="0" dirty="0" smtClean="0"/>
              <a:t> 品质相当高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开放世界的</a:t>
            </a:r>
            <a:r>
              <a:rPr lang="en-US" altLang="zh-CN" dirty="0" smtClean="0"/>
              <a:t>MMO</a:t>
            </a:r>
            <a:r>
              <a:rPr lang="zh-CN" altLang="en-US" dirty="0" smtClean="0"/>
              <a:t>已经可以在手机上流畅运行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2016</a:t>
            </a:r>
            <a:r>
              <a:rPr lang="zh-CN" altLang="en-US" dirty="0" smtClean="0"/>
              <a:t>年发布的高品质游戏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天堂</a:t>
            </a:r>
            <a:r>
              <a:rPr lang="en-US" altLang="zh-CN" dirty="0" smtClean="0"/>
              <a:t>II </a:t>
            </a:r>
            <a:r>
              <a:rPr lang="zh-CN" altLang="en-US" dirty="0" smtClean="0"/>
              <a:t>革命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1125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后处理</a:t>
            </a:r>
            <a:r>
              <a:rPr lang="en-US" altLang="zh-CN" b="1" baseline="0" dirty="0" smtClean="0"/>
              <a:t> – </a:t>
            </a:r>
            <a:r>
              <a:rPr lang="zh-CN" altLang="en-US" b="1" baseline="0" dirty="0" smtClean="0"/>
              <a:t>自定义模板值</a:t>
            </a:r>
            <a:endParaRPr lang="en-US" altLang="zh-CN" b="1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自定义模板值（</a:t>
            </a:r>
            <a:r>
              <a:rPr lang="en-US" altLang="zh-CN" baseline="0" dirty="0" smtClean="0"/>
              <a:t>4.15</a:t>
            </a:r>
            <a:r>
              <a:rPr lang="zh-CN" altLang="en-US" baseline="0" dirty="0" smtClean="0"/>
              <a:t>新增）</a:t>
            </a:r>
            <a:endParaRPr lang="en-US" altLang="zh-CN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PC</a:t>
            </a:r>
            <a:r>
              <a:rPr lang="zh-CN" altLang="en-US" baseline="0" dirty="0" smtClean="0"/>
              <a:t>上可以直接对模板缓冲区中的模板值进行采样</a:t>
            </a:r>
            <a:endParaRPr lang="en-US" altLang="zh-CN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baseline="0" dirty="0" smtClean="0"/>
              <a:t>在移动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上不能进行该操作</a:t>
            </a:r>
            <a:endParaRPr lang="en-US" altLang="zh-CN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UE4</a:t>
            </a:r>
            <a:r>
              <a:rPr lang="zh-CN" altLang="en-US" baseline="0" dirty="0" smtClean="0"/>
              <a:t>通过渲染到一个独立的颜色缓冲区的方式支持该功能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38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非渲染部分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752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移动平台的补丁和</a:t>
            </a:r>
            <a:r>
              <a:rPr lang="en-US" altLang="zh-CN" b="1" dirty="0" smtClean="0"/>
              <a:t>DLC</a:t>
            </a:r>
            <a:r>
              <a:rPr lang="zh-CN" altLang="en-US" b="1" dirty="0" smtClean="0"/>
              <a:t>支持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0" dirty="0" smtClean="0"/>
              <a:t>最小化的</a:t>
            </a:r>
            <a:r>
              <a:rPr lang="en-US" altLang="zh-CN" b="0" dirty="0" smtClean="0"/>
              <a:t>APK/IPA</a:t>
            </a:r>
            <a:r>
              <a:rPr lang="en-US" altLang="zh-CN" b="0" baseline="0" dirty="0" smtClean="0"/>
              <a:t> + DLC </a:t>
            </a:r>
            <a:r>
              <a:rPr lang="zh-CN" altLang="en-US" b="0" baseline="0" dirty="0" smtClean="0"/>
              <a:t>打包向导（</a:t>
            </a:r>
            <a:r>
              <a:rPr lang="en-US" altLang="zh-CN" b="0" baseline="0" dirty="0" smtClean="0"/>
              <a:t>4.13</a:t>
            </a:r>
            <a:r>
              <a:rPr lang="zh-CN" altLang="en-US" b="0" baseline="0" dirty="0" smtClean="0"/>
              <a:t>）</a:t>
            </a:r>
            <a:endParaRPr lang="en-US" altLang="zh-CN" b="0" baseline="0" dirty="0" smtClean="0"/>
          </a:p>
          <a:p>
            <a:endParaRPr lang="en-US" altLang="zh-CN" b="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极小的包体下载（</a:t>
            </a:r>
            <a:r>
              <a:rPr lang="en-US" altLang="zh-CN" b="0" dirty="0" err="1" smtClean="0"/>
              <a:t>AppStore</a:t>
            </a:r>
            <a:r>
              <a:rPr lang="en-US" altLang="zh-CN" b="0" dirty="0" smtClean="0"/>
              <a:t>/Google</a:t>
            </a:r>
            <a:r>
              <a:rPr lang="en-US" altLang="zh-CN" b="0" baseline="0" dirty="0" smtClean="0"/>
              <a:t> Play)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b="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仅需要下载内容时显示的</a:t>
            </a:r>
            <a:r>
              <a:rPr lang="en-US" altLang="zh-CN" b="0" dirty="0" smtClean="0"/>
              <a:t>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从云端下载游戏内容和补丁</a:t>
            </a:r>
            <a:endParaRPr lang="en-US" altLang="zh-CN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0" dirty="0" smtClean="0"/>
              <a:t>强制用户内容更新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7255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移动平台的补丁和</a:t>
            </a:r>
            <a:r>
              <a:rPr lang="en-US" altLang="zh-CN" b="1" dirty="0" smtClean="0"/>
              <a:t>DLC</a:t>
            </a:r>
            <a:r>
              <a:rPr lang="zh-CN" altLang="en-US" b="1" dirty="0" smtClean="0"/>
              <a:t>支持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“</a:t>
            </a:r>
            <a:r>
              <a:rPr lang="en-US" altLang="zh-CN" dirty="0" smtClean="0"/>
              <a:t>Mobile Patch Utilities</a:t>
            </a:r>
            <a:r>
              <a:rPr lang="zh-CN" altLang="en-US" dirty="0" smtClean="0"/>
              <a:t>” </a:t>
            </a:r>
            <a:r>
              <a:rPr lang="en-US" altLang="zh-CN" dirty="0" smtClean="0"/>
              <a:t>BP </a:t>
            </a:r>
            <a:r>
              <a:rPr lang="zh-CN" altLang="en-US" dirty="0" smtClean="0"/>
              <a:t>库（</a:t>
            </a:r>
            <a:r>
              <a:rPr lang="en-US" altLang="zh-CN" dirty="0" smtClean="0"/>
              <a:t>4.14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BP</a:t>
            </a:r>
            <a:r>
              <a:rPr lang="zh-CN" altLang="en-US" dirty="0" smtClean="0"/>
              <a:t>控制下载安装处理过程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进度条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错误处理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存储空间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Wifi</a:t>
            </a:r>
            <a:r>
              <a:rPr lang="en-US" altLang="zh-CN" dirty="0" smtClean="0"/>
              <a:t> </a:t>
            </a:r>
            <a:r>
              <a:rPr lang="zh-CN" altLang="en-US" dirty="0" smtClean="0"/>
              <a:t>可用性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其他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309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大</a:t>
            </a:r>
            <a:r>
              <a:rPr lang="en-US" altLang="zh-CN" b="1" dirty="0" err="1" smtClean="0"/>
              <a:t>Apk</a:t>
            </a:r>
            <a:r>
              <a:rPr lang="zh-CN" altLang="en-US" b="1" dirty="0" smtClean="0"/>
              <a:t>包体支持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在中国分包模式不可行（阿西， 专门提到中国）， 然而在某些情况下大包体在一些设备上不能正常工作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4.16</a:t>
            </a:r>
            <a:r>
              <a:rPr lang="zh-CN" altLang="en-US" dirty="0" smtClean="0"/>
              <a:t>开始这个问题被修复， 现在不存在</a:t>
            </a:r>
            <a:r>
              <a:rPr lang="en-US" altLang="zh-CN" dirty="0" smtClean="0"/>
              <a:t>APK</a:t>
            </a:r>
            <a:r>
              <a:rPr lang="zh-CN" altLang="en-US" dirty="0" smtClean="0"/>
              <a:t>包体大小的限制了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665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4.16</a:t>
            </a:r>
            <a:r>
              <a:rPr lang="zh-CN" altLang="en-US" b="1" dirty="0" smtClean="0"/>
              <a:t>中的移动平台改进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更小的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执行程序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更改编译器的选项移除不使用的代码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UI </a:t>
            </a:r>
            <a:r>
              <a:rPr lang="zh-CN" altLang="en-US" dirty="0" smtClean="0"/>
              <a:t>相关蓝图的性能优化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的运行时权限获取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765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4.16</a:t>
            </a:r>
            <a:r>
              <a:rPr lang="zh-CN" altLang="en-US" b="1" dirty="0" smtClean="0"/>
              <a:t>中的移动平台改进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材质节点新增“</a:t>
            </a:r>
            <a:r>
              <a:rPr lang="en-US" altLang="zh-CN" dirty="0" smtClean="0"/>
              <a:t>Vertex Interpolator</a:t>
            </a:r>
            <a:r>
              <a:rPr lang="zh-CN" altLang="en-US" dirty="0" smtClean="0"/>
              <a:t>” </a:t>
            </a:r>
            <a:r>
              <a:rPr lang="en-US" altLang="zh-CN" dirty="0" smtClean="0"/>
              <a:t>–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对移动优化极其有用（？？？使用</a:t>
            </a:r>
            <a:r>
              <a:rPr lang="en-US" altLang="zh-CN" baseline="0" dirty="0" smtClean="0"/>
              <a:t>VS</a:t>
            </a:r>
            <a:r>
              <a:rPr lang="zh-CN" altLang="en-US" baseline="0" dirty="0" smtClean="0"/>
              <a:t>中的插值代替</a:t>
            </a:r>
            <a:r>
              <a:rPr lang="en-US" altLang="zh-CN" baseline="0" dirty="0" smtClean="0"/>
              <a:t>PS</a:t>
            </a:r>
            <a:r>
              <a:rPr lang="zh-CN" altLang="en-US" baseline="0" dirty="0" smtClean="0"/>
              <a:t>插值）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3215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开发中的移动平台功能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更快的帧迭代时间 </a:t>
            </a:r>
            <a:r>
              <a:rPr lang="en-US" altLang="zh-CN" dirty="0" smtClean="0"/>
              <a:t>– Android</a:t>
            </a:r>
            <a:r>
              <a:rPr lang="zh-CN" altLang="en-US" dirty="0" smtClean="0"/>
              <a:t>平台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改进的 编辑器内 移动平台预览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改进的</a:t>
            </a:r>
            <a:r>
              <a:rPr lang="en-US" altLang="zh-CN" dirty="0" smtClean="0"/>
              <a:t>PC iOS</a:t>
            </a:r>
            <a:r>
              <a:rPr lang="zh-CN" altLang="en-US" dirty="0" smtClean="0"/>
              <a:t>版本发布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简单的远程工具链安装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mtClean="0"/>
              <a:t>远程日志输出？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093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天堂</a:t>
            </a:r>
            <a:r>
              <a:rPr lang="en-US" altLang="zh-CN" b="1" dirty="0" smtClean="0"/>
              <a:t>II </a:t>
            </a:r>
            <a:r>
              <a:rPr lang="zh-CN" altLang="en-US" b="1" dirty="0" smtClean="0"/>
              <a:t>革命</a:t>
            </a:r>
            <a:endParaRPr lang="en-US" altLang="zh-CN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移动平台的开放世界</a:t>
            </a:r>
            <a:r>
              <a:rPr lang="en-US" altLang="zh-CN" dirty="0" smtClean="0"/>
              <a:t>MMO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拉高移动平台品质（</a:t>
            </a:r>
            <a:r>
              <a:rPr lang="en-US" altLang="zh-CN" dirty="0" smtClean="0"/>
              <a:t>Sad</a:t>
            </a:r>
            <a:r>
              <a:rPr lang="zh-CN" altLang="en-US" dirty="0" smtClean="0"/>
              <a:t>。。。）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巨大的成功（月流水</a:t>
            </a:r>
            <a:r>
              <a:rPr lang="en-US" altLang="zh-CN" dirty="0" smtClean="0"/>
              <a:t>1.76</a:t>
            </a:r>
            <a:r>
              <a:rPr lang="zh-CN" altLang="en-US" dirty="0" smtClean="0"/>
              <a:t>亿美元）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2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天堂</a:t>
            </a:r>
            <a:r>
              <a:rPr lang="en-US" altLang="zh-CN" b="1" dirty="0" smtClean="0"/>
              <a:t>II </a:t>
            </a:r>
            <a:r>
              <a:rPr lang="zh-CN" altLang="en-US" b="1" dirty="0" smtClean="0"/>
              <a:t>革命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Netmarble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Games</a:t>
            </a:r>
            <a:r>
              <a:rPr lang="zh-CN" altLang="en-US" dirty="0" smtClean="0"/>
              <a:t>（网石游戏）使用标准的</a:t>
            </a:r>
            <a:r>
              <a:rPr lang="en-US" altLang="zh-CN" dirty="0" smtClean="0"/>
              <a:t>UE4</a:t>
            </a:r>
            <a:r>
              <a:rPr lang="zh-CN" altLang="en-US" dirty="0" smtClean="0"/>
              <a:t>特性进行该游戏的开发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开发，</a:t>
            </a:r>
            <a:r>
              <a:rPr lang="zh-CN" altLang="en-US" baseline="0" dirty="0" smtClean="0"/>
              <a:t> 测试和调试都在</a:t>
            </a:r>
            <a:r>
              <a:rPr lang="en-US" altLang="zh-CN" baseline="0" dirty="0" smtClean="0"/>
              <a:t>PC</a:t>
            </a:r>
            <a:r>
              <a:rPr lang="zh-CN" altLang="en-US" baseline="0" dirty="0" smtClean="0"/>
              <a:t>上完成</a:t>
            </a:r>
            <a:endParaRPr lang="en-US" altLang="zh-CN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UE4 </a:t>
            </a:r>
            <a:r>
              <a:rPr lang="zh-CN" altLang="en-US" dirty="0" smtClean="0"/>
              <a:t>移动渲染器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移动</a:t>
            </a:r>
            <a:r>
              <a:rPr lang="en-US" altLang="zh-CN" dirty="0" smtClean="0"/>
              <a:t>HDR</a:t>
            </a:r>
            <a:r>
              <a:rPr lang="zh-CN" altLang="en-US" dirty="0" smtClean="0"/>
              <a:t>， 后处理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无缝地图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Level Streaming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UE4</a:t>
            </a:r>
            <a:r>
              <a:rPr lang="zh-CN" altLang="en-US" dirty="0" smtClean="0"/>
              <a:t>的关卡组织方式， 不翻译了）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材质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BP</a:t>
            </a:r>
            <a:r>
              <a:rPr lang="zh-CN" altLang="en-US" dirty="0" smtClean="0"/>
              <a:t>（蓝图）制作的</a:t>
            </a:r>
            <a:r>
              <a:rPr lang="en-US" altLang="zh-CN" dirty="0" smtClean="0"/>
              <a:t>UI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扩充性良好的设备适配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最低配置：</a:t>
            </a:r>
            <a:r>
              <a:rPr lang="en-US" altLang="zh-CN" dirty="0" smtClean="0"/>
              <a:t>Galaxy S4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Iphone5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094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UE4 </a:t>
            </a:r>
            <a:r>
              <a:rPr lang="zh-CN" altLang="en-US" dirty="0" smtClean="0"/>
              <a:t>移动平台渲染器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64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UE4</a:t>
            </a:r>
            <a:r>
              <a:rPr lang="zh-CN" altLang="en-US" b="1" dirty="0" smtClean="0"/>
              <a:t>渲染器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UE4</a:t>
            </a:r>
            <a:r>
              <a:rPr lang="zh-CN" altLang="en-US" dirty="0" smtClean="0"/>
              <a:t>拥有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个不同的渲染器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延时渲染器（</a:t>
            </a:r>
            <a:r>
              <a:rPr lang="en-US" altLang="zh-CN" dirty="0" smtClean="0"/>
              <a:t>Deferred Renderer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编辑器， </a:t>
            </a:r>
            <a:r>
              <a:rPr lang="en-US" altLang="zh-CN" dirty="0" smtClean="0"/>
              <a:t>PC</a:t>
            </a:r>
            <a:r>
              <a:rPr lang="zh-CN" altLang="en-US" dirty="0" smtClean="0"/>
              <a:t>和主机的默认渲染器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需求</a:t>
            </a:r>
            <a:r>
              <a:rPr lang="en-US" altLang="zh-CN" dirty="0" smtClean="0"/>
              <a:t>SM4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SM5 </a:t>
            </a:r>
            <a:r>
              <a:rPr lang="zh-CN" altLang="en-US" dirty="0" smtClean="0"/>
              <a:t>特性集（</a:t>
            </a:r>
            <a:r>
              <a:rPr lang="en-US" altLang="zh-CN" dirty="0" smtClean="0"/>
              <a:t>Feature Level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UE4</a:t>
            </a:r>
            <a:r>
              <a:rPr lang="zh-CN" altLang="en-US" dirty="0" smtClean="0"/>
              <a:t>定义硬件平台特性的方式， 不同</a:t>
            </a:r>
            <a:r>
              <a:rPr lang="en-US" altLang="zh-CN" dirty="0" smtClean="0"/>
              <a:t>Feature Level</a:t>
            </a:r>
            <a:r>
              <a:rPr lang="zh-CN" altLang="en-US" dirty="0" smtClean="0"/>
              <a:t>对应不同的硬件平台特性）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前向</a:t>
            </a:r>
            <a:r>
              <a:rPr lang="en-US" altLang="zh-CN" dirty="0" smtClean="0"/>
              <a:t>VR</a:t>
            </a:r>
            <a:r>
              <a:rPr lang="zh-CN" altLang="en-US" dirty="0" smtClean="0"/>
              <a:t>渲染器（实际上是专门为</a:t>
            </a:r>
            <a:r>
              <a:rPr lang="en-US" altLang="zh-CN" dirty="0" smtClean="0"/>
              <a:t>VR</a:t>
            </a:r>
            <a:r>
              <a:rPr lang="zh-CN" altLang="en-US" dirty="0" smtClean="0"/>
              <a:t>增加的</a:t>
            </a:r>
            <a:r>
              <a:rPr lang="en-US" altLang="zh-CN" dirty="0" smtClean="0"/>
              <a:t>Forward+</a:t>
            </a:r>
            <a:r>
              <a:rPr lang="zh-CN" altLang="en-US" dirty="0" smtClean="0"/>
              <a:t>渲染器， 后续也慢慢用作手机的高端渲染器）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最早用于</a:t>
            </a:r>
            <a:r>
              <a:rPr lang="en-US" altLang="zh-CN" dirty="0" smtClean="0"/>
              <a:t>Epic</a:t>
            </a:r>
            <a:r>
              <a:rPr lang="zh-CN" altLang="en-US" dirty="0" smtClean="0"/>
              <a:t>开发的</a:t>
            </a:r>
            <a:r>
              <a:rPr lang="en-US" altLang="zh-CN" dirty="0" smtClean="0"/>
              <a:t>VR</a:t>
            </a:r>
            <a:r>
              <a:rPr lang="zh-CN" altLang="en-US" dirty="0" smtClean="0"/>
              <a:t>游戏 </a:t>
            </a:r>
            <a:r>
              <a:rPr lang="en-US" altLang="zh-CN" dirty="0" smtClean="0"/>
              <a:t>《</a:t>
            </a:r>
            <a:r>
              <a:rPr lang="en-US" altLang="zh-CN" dirty="0" err="1" smtClean="0"/>
              <a:t>Rebo</a:t>
            </a:r>
            <a:r>
              <a:rPr lang="en-US" altLang="zh-CN" dirty="0" smtClean="0"/>
              <a:t> Recall》</a:t>
            </a:r>
            <a:r>
              <a:rPr lang="zh-CN" altLang="en-US" dirty="0" smtClean="0"/>
              <a:t>， 这样可以直接支持</a:t>
            </a:r>
            <a:r>
              <a:rPr lang="en-US" altLang="zh-CN" dirty="0" smtClean="0"/>
              <a:t>MSAA</a:t>
            </a:r>
            <a:r>
              <a:rPr lang="zh-CN" altLang="en-US" dirty="0" smtClean="0"/>
              <a:t>抗锯齿（延时渲染对抗锯齿的支持非常不友好， </a:t>
            </a:r>
            <a:r>
              <a:rPr lang="en-US" altLang="zh-CN" dirty="0" smtClean="0"/>
              <a:t>VR</a:t>
            </a:r>
            <a:r>
              <a:rPr lang="zh-CN" altLang="en-US" dirty="0" smtClean="0"/>
              <a:t>游戏对抗锯齿又有较高要求）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拥有跟延时渲染类似的特性（可以支持较多的动态灯光）， 然后也与延时渲染存在一些小的差异（比如屏幕空间效果）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需求</a:t>
            </a:r>
            <a:r>
              <a:rPr lang="en-US" altLang="zh-CN" dirty="0" smtClean="0"/>
              <a:t>SM5</a:t>
            </a:r>
            <a:r>
              <a:rPr lang="zh-CN" altLang="en-US" dirty="0" smtClean="0"/>
              <a:t>特性集（其实就</a:t>
            </a:r>
            <a:r>
              <a:rPr lang="en-US" altLang="zh-CN" dirty="0" smtClean="0"/>
              <a:t>Forest</a:t>
            </a:r>
            <a:r>
              <a:rPr lang="zh-CN" altLang="en-US" dirty="0" smtClean="0"/>
              <a:t>引擎的移植版来说， 用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代替</a:t>
            </a:r>
            <a:r>
              <a:rPr lang="en-US" altLang="zh-CN" dirty="0" err="1" smtClean="0"/>
              <a:t>cs</a:t>
            </a:r>
            <a:r>
              <a:rPr lang="zh-CN" altLang="en-US" dirty="0" smtClean="0"/>
              <a:t>对物体的光照集进行剔除， 在较早期的移动平台也可以支持该渲染器）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移动渲染器（其实就是经典的</a:t>
            </a:r>
            <a:r>
              <a:rPr lang="en-US" altLang="zh-CN" dirty="0" smtClean="0"/>
              <a:t>Forward</a:t>
            </a:r>
            <a:r>
              <a:rPr lang="zh-CN" altLang="en-US" dirty="0" smtClean="0"/>
              <a:t>渲染器）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一般是移动平台使用（其实也有部分追求高帧率的游戏使用该方式， 在对场景做静态烘焙后， 游戏品质也可以达到水准之上）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前向渲染（对物体进行绘制的同时计算光照， 所以灯光数越多， 系统压力越大）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对光照和阴影的支持比前面两个渲染器差很多</a:t>
            </a:r>
            <a:endParaRPr lang="en-US" altLang="zh-CN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需求“</a:t>
            </a:r>
            <a:r>
              <a:rPr lang="en-US" altLang="zh-CN" dirty="0" smtClean="0"/>
              <a:t>ES2</a:t>
            </a:r>
            <a:r>
              <a:rPr lang="zh-CN" altLang="en-US" dirty="0" smtClean="0"/>
              <a:t>”，“</a:t>
            </a:r>
            <a:r>
              <a:rPr lang="en-US" altLang="zh-CN" dirty="0" smtClean="0"/>
              <a:t>ES3_1”</a:t>
            </a:r>
            <a:r>
              <a:rPr lang="zh-CN" altLang="en-US" dirty="0" smtClean="0"/>
              <a:t>特性集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15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特性集</a:t>
            </a:r>
            <a:endParaRPr lang="en-US" altLang="zh-CN" b="1" dirty="0" smtClean="0"/>
          </a:p>
          <a:p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UE4</a:t>
            </a:r>
            <a:r>
              <a:rPr lang="zh-CN" altLang="en-US" dirty="0" smtClean="0"/>
              <a:t>可以在多个特性集之间进行切换， 特性集会决定材质编辑器支持的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特性。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特性集同样检测可用的</a:t>
            </a:r>
            <a:r>
              <a:rPr lang="en-US" altLang="zh-CN" dirty="0" smtClean="0"/>
              <a:t>UE4</a:t>
            </a:r>
            <a:r>
              <a:rPr lang="zh-CN" altLang="en-US" dirty="0" smtClean="0"/>
              <a:t>渲染器。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“</a:t>
            </a:r>
            <a:r>
              <a:rPr lang="en-US" altLang="zh-CN" dirty="0" smtClean="0"/>
              <a:t>ES2</a:t>
            </a:r>
            <a:r>
              <a:rPr lang="zh-CN" altLang="en-US" dirty="0" smtClean="0"/>
              <a:t>”和“</a:t>
            </a:r>
            <a:r>
              <a:rPr lang="en-US" altLang="zh-CN" dirty="0" smtClean="0"/>
              <a:t>ES3_1”</a:t>
            </a:r>
            <a:r>
              <a:rPr lang="zh-CN" altLang="en-US" dirty="0" smtClean="0"/>
              <a:t>命名的特性集并非严格对应</a:t>
            </a:r>
            <a:r>
              <a:rPr lang="en-US" altLang="zh-CN" dirty="0" smtClean="0"/>
              <a:t>OpenGL ES2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和 </a:t>
            </a:r>
            <a:r>
              <a:rPr lang="en-US" altLang="zh-CN" baseline="0" dirty="0" smtClean="0"/>
              <a:t>OpenGL ES3 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集合</a:t>
            </a:r>
            <a:endParaRPr lang="en-US" altLang="zh-CN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ES2</a:t>
            </a:r>
            <a:r>
              <a:rPr lang="zh-CN" altLang="en-US" dirty="0" smtClean="0"/>
              <a:t>渲染器会在可能的情况下使用</a:t>
            </a:r>
            <a:r>
              <a:rPr lang="en-US" altLang="zh-CN" dirty="0" smtClean="0"/>
              <a:t>ES3</a:t>
            </a:r>
            <a:r>
              <a:rPr lang="zh-CN" altLang="en-US" dirty="0" smtClean="0"/>
              <a:t>的特性。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材质切换节点（</a:t>
            </a:r>
            <a:r>
              <a:rPr lang="en-US" altLang="zh-CN" dirty="0" smtClean="0"/>
              <a:t>Feature Level Switch</a:t>
            </a:r>
            <a:r>
              <a:rPr lang="zh-CN" altLang="en-US" dirty="0" smtClean="0"/>
              <a:t>）可以在材质中使用</a:t>
            </a: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 smtClean="0"/>
              <a:t>编辑器的 “</a:t>
            </a:r>
            <a:r>
              <a:rPr lang="en-US" altLang="zh-CN" dirty="0" smtClean="0"/>
              <a:t>Preview Render Level</a:t>
            </a:r>
            <a:r>
              <a:rPr lang="zh-CN" altLang="en-US" dirty="0" smtClean="0"/>
              <a:t>” 可以用来对不同的特性集进行预览。</a:t>
            </a:r>
            <a:endParaRPr lang="en-US" altLang="zh-CN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7F796-FE1F-4865-B2A3-F524C7B587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23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9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30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74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53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16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77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79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43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423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67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1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C194B-61E0-4AFF-88EF-FCC7C5976E8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B4BD8-91E6-4653-A007-E9EF3E3612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0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9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8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9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0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8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7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7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8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38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94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5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85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1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8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76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41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00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24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8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1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61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9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9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2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9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11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64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2744</Words>
  <Application>Microsoft Office PowerPoint</Application>
  <PresentationFormat>宽屏</PresentationFormat>
  <Paragraphs>449</Paragraphs>
  <Slides>47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yh</dc:creator>
  <cp:lastModifiedBy>yh</cp:lastModifiedBy>
  <cp:revision>89</cp:revision>
  <dcterms:created xsi:type="dcterms:W3CDTF">2017-04-26T10:27:22Z</dcterms:created>
  <dcterms:modified xsi:type="dcterms:W3CDTF">2017-04-26T15:24:52Z</dcterms:modified>
</cp:coreProperties>
</file>